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4" roundtripDataSignature="AMtx7mjnARk4/38gHGp6ML3aOqhYiBhd3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24" Type="http://customschemas.google.com/relationships/presentationmetadata" Target="metadata"/><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943d492c84_0_8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943d492c84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943d492c84_0_7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943d492c84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943d492c84_0_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2943d492c8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943d492c84_0_2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2943d492c84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943d492c84_0_3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943d492c84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943d492c84_0_3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943d492c84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943d492c84_0_4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2943d492c84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943d492c84_0_5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2943d492c84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943d492c84_0_9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2943d492c84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943d492c84_0_9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2943d492c84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943d492c84_0_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943d492c84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943d492c84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943d492c8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943d492c84_0_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943d492c84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943d492c84_0_6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943d492c84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943d492c84_0_6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943d492c84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5"/>
          <p:cNvSpPr/>
          <p:nvPr>
            <p:ph idx="2" type="pic"/>
          </p:nvPr>
        </p:nvSpPr>
        <p:spPr>
          <a:xfrm>
            <a:off x="5183188" y="987425"/>
            <a:ext cx="6172200" cy="4873625"/>
          </a:xfrm>
          <a:prstGeom prst="rect">
            <a:avLst/>
          </a:prstGeom>
          <a:noFill/>
          <a:ln>
            <a:noFill/>
          </a:ln>
        </p:spPr>
      </p:sp>
      <p:sp>
        <p:nvSpPr>
          <p:cNvPr id="64" name="Google Shape;64;p1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I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en-IN"/>
              <a:t>Domain Name System(DNS)</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2943d492c84_0_85"/>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Domain names</a:t>
            </a:r>
            <a:endParaRPr/>
          </a:p>
        </p:txBody>
      </p:sp>
      <p:sp>
        <p:nvSpPr>
          <p:cNvPr id="143" name="Google Shape;143;g2943d492c84_0_85"/>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pic>
        <p:nvPicPr>
          <p:cNvPr id="144" name="Google Shape;144;g2943d492c84_0_85"/>
          <p:cNvPicPr preferRelativeResize="0"/>
          <p:nvPr/>
        </p:nvPicPr>
        <p:blipFill>
          <a:blip r:embed="rId3">
            <a:alphaModFix/>
          </a:blip>
          <a:stretch>
            <a:fillRect/>
          </a:stretch>
        </p:blipFill>
        <p:spPr>
          <a:xfrm>
            <a:off x="2762250" y="2614613"/>
            <a:ext cx="6667500" cy="16287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g2943d492c84_0_74"/>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Domain name</a:t>
            </a:r>
            <a:endParaRPr/>
          </a:p>
        </p:txBody>
      </p:sp>
      <p:sp>
        <p:nvSpPr>
          <p:cNvPr id="150" name="Google Shape;150;g2943d492c84_0_74"/>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IN"/>
              <a:t>A fully-qualified domain name (FQDN) is a domain name that specifies the complete path to a particular domain in the Domain Name System (DNS) hierarchy.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g2943d492c84_0_14"/>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Types of Domains</a:t>
            </a:r>
            <a:endParaRPr/>
          </a:p>
        </p:txBody>
      </p:sp>
      <p:sp>
        <p:nvSpPr>
          <p:cNvPr id="156" name="Google Shape;156;g2943d492c84_0_14"/>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IN"/>
              <a:t>The domain name space is divided into three different sections: generic domains, country domains, and inverse domain.</a:t>
            </a:r>
            <a:endParaRPr/>
          </a:p>
          <a:p>
            <a:pPr indent="0" lvl="0" marL="0" rtl="0" algn="l">
              <a:spcBef>
                <a:spcPts val="1000"/>
              </a:spcBef>
              <a:spcAft>
                <a:spcPts val="0"/>
              </a:spcAft>
              <a:buNone/>
            </a:pPr>
            <a:r>
              <a:t/>
            </a:r>
            <a:endParaRPr/>
          </a:p>
        </p:txBody>
      </p:sp>
      <p:pic>
        <p:nvPicPr>
          <p:cNvPr descr="Computer Network DNS" id="157" name="Google Shape;157;g2943d492c84_0_14"/>
          <p:cNvPicPr preferRelativeResize="0"/>
          <p:nvPr/>
        </p:nvPicPr>
        <p:blipFill>
          <a:blip r:embed="rId3">
            <a:alphaModFix/>
          </a:blip>
          <a:stretch>
            <a:fillRect/>
          </a:stretch>
        </p:blipFill>
        <p:spPr>
          <a:xfrm>
            <a:off x="3038475" y="3485075"/>
            <a:ext cx="6115050" cy="28479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g2943d492c84_0_26"/>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Generic Domains</a:t>
            </a:r>
            <a:endParaRPr/>
          </a:p>
        </p:txBody>
      </p:sp>
      <p:sp>
        <p:nvSpPr>
          <p:cNvPr id="163" name="Google Shape;163;g2943d492c84_0_26"/>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pic>
        <p:nvPicPr>
          <p:cNvPr id="164" name="Google Shape;164;g2943d492c84_0_26"/>
          <p:cNvPicPr preferRelativeResize="0"/>
          <p:nvPr/>
        </p:nvPicPr>
        <p:blipFill>
          <a:blip r:embed="rId3">
            <a:alphaModFix/>
          </a:blip>
          <a:stretch>
            <a:fillRect/>
          </a:stretch>
        </p:blipFill>
        <p:spPr>
          <a:xfrm>
            <a:off x="1656700" y="1825625"/>
            <a:ext cx="7915925" cy="45315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g2943d492c84_0_32"/>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Country Domains</a:t>
            </a:r>
            <a:endParaRPr/>
          </a:p>
        </p:txBody>
      </p:sp>
      <p:sp>
        <p:nvSpPr>
          <p:cNvPr id="170" name="Google Shape;170;g2943d492c84_0_32"/>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pic>
        <p:nvPicPr>
          <p:cNvPr id="171" name="Google Shape;171;g2943d492c84_0_32"/>
          <p:cNvPicPr preferRelativeResize="0"/>
          <p:nvPr/>
        </p:nvPicPr>
        <p:blipFill>
          <a:blip r:embed="rId3">
            <a:alphaModFix/>
          </a:blip>
          <a:stretch>
            <a:fillRect/>
          </a:stretch>
        </p:blipFill>
        <p:spPr>
          <a:xfrm>
            <a:off x="3255625" y="1825625"/>
            <a:ext cx="5064475" cy="466635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g2943d492c84_0_38"/>
          <p:cNvSpPr txBox="1"/>
          <p:nvPr>
            <p:ph type="title"/>
          </p:nvPr>
        </p:nvSpPr>
        <p:spPr>
          <a:xfrm>
            <a:off x="838200" y="365125"/>
            <a:ext cx="10515600" cy="9063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Inverse Domain</a:t>
            </a:r>
            <a:endParaRPr/>
          </a:p>
        </p:txBody>
      </p:sp>
      <p:sp>
        <p:nvSpPr>
          <p:cNvPr id="177" name="Google Shape;177;g2943d492c84_0_38"/>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pic>
        <p:nvPicPr>
          <p:cNvPr id="178" name="Google Shape;178;g2943d492c84_0_38"/>
          <p:cNvPicPr preferRelativeResize="0"/>
          <p:nvPr/>
        </p:nvPicPr>
        <p:blipFill>
          <a:blip r:embed="rId3">
            <a:alphaModFix/>
          </a:blip>
          <a:stretch>
            <a:fillRect/>
          </a:stretch>
        </p:blipFill>
        <p:spPr>
          <a:xfrm>
            <a:off x="3552050" y="1945675"/>
            <a:ext cx="4086225" cy="41225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2943d492c84_0_44"/>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Types of Domain</a:t>
            </a:r>
            <a:endParaRPr/>
          </a:p>
        </p:txBody>
      </p:sp>
      <p:sp>
        <p:nvSpPr>
          <p:cNvPr id="184" name="Google Shape;184;g2943d492c84_0_44"/>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361950" lvl="0" marL="457200" rtl="0" algn="l">
              <a:lnSpc>
                <a:spcPct val="115000"/>
              </a:lnSpc>
              <a:spcBef>
                <a:spcPts val="1200"/>
              </a:spcBef>
              <a:spcAft>
                <a:spcPts val="0"/>
              </a:spcAft>
              <a:buSzPts val="2100"/>
              <a:buAutoNum type="arabicPeriod"/>
            </a:pPr>
            <a:r>
              <a:rPr b="1" lang="en-IN" sz="2100">
                <a:latin typeface="Arial"/>
                <a:ea typeface="Arial"/>
                <a:cs typeface="Arial"/>
                <a:sym typeface="Arial"/>
              </a:rPr>
              <a:t>Generic domains:</a:t>
            </a:r>
            <a:r>
              <a:rPr lang="en-IN" sz="2100">
                <a:latin typeface="Arial"/>
                <a:ea typeface="Arial"/>
                <a:cs typeface="Arial"/>
                <a:sym typeface="Arial"/>
              </a:rPr>
              <a:t> .com(commercial), .edu(educational), .mil(military), .org(nonprofit organization), .net(similar to commercial) all these are generic domains.</a:t>
            </a:r>
            <a:endParaRPr sz="2100">
              <a:latin typeface="Arial"/>
              <a:ea typeface="Arial"/>
              <a:cs typeface="Arial"/>
              <a:sym typeface="Arial"/>
            </a:endParaRPr>
          </a:p>
          <a:p>
            <a:pPr indent="-361950" lvl="0" marL="457200" rtl="0" algn="l">
              <a:lnSpc>
                <a:spcPct val="115000"/>
              </a:lnSpc>
              <a:spcBef>
                <a:spcPts val="0"/>
              </a:spcBef>
              <a:spcAft>
                <a:spcPts val="0"/>
              </a:spcAft>
              <a:buSzPts val="2100"/>
              <a:buAutoNum type="arabicPeriod"/>
            </a:pPr>
            <a:r>
              <a:rPr b="1" lang="en-IN" sz="2100">
                <a:latin typeface="Arial"/>
                <a:ea typeface="Arial"/>
                <a:cs typeface="Arial"/>
                <a:sym typeface="Arial"/>
              </a:rPr>
              <a:t>Country domain:</a:t>
            </a:r>
            <a:r>
              <a:rPr lang="en-IN" sz="2100">
                <a:latin typeface="Arial"/>
                <a:ea typeface="Arial"/>
                <a:cs typeface="Arial"/>
                <a:sym typeface="Arial"/>
              </a:rPr>
              <a:t> .in (India) .us .uk</a:t>
            </a:r>
            <a:endParaRPr sz="2100">
              <a:latin typeface="Arial"/>
              <a:ea typeface="Arial"/>
              <a:cs typeface="Arial"/>
              <a:sym typeface="Arial"/>
            </a:endParaRPr>
          </a:p>
          <a:p>
            <a:pPr indent="-361950" lvl="0" marL="457200" rtl="0" algn="l">
              <a:lnSpc>
                <a:spcPct val="115000"/>
              </a:lnSpc>
              <a:spcBef>
                <a:spcPts val="0"/>
              </a:spcBef>
              <a:spcAft>
                <a:spcPts val="0"/>
              </a:spcAft>
              <a:buSzPts val="2100"/>
              <a:buAutoNum type="arabicPeriod"/>
            </a:pPr>
            <a:r>
              <a:rPr b="1" lang="en-IN" sz="2100">
                <a:latin typeface="Arial"/>
                <a:ea typeface="Arial"/>
                <a:cs typeface="Arial"/>
                <a:sym typeface="Arial"/>
              </a:rPr>
              <a:t>Inverse domain:</a:t>
            </a:r>
            <a:r>
              <a:rPr lang="en-IN" sz="2100">
                <a:latin typeface="Arial"/>
                <a:ea typeface="Arial"/>
                <a:cs typeface="Arial"/>
                <a:sym typeface="Arial"/>
              </a:rPr>
              <a:t> if we want to know what is the domain name of the website. Ip to domain name mapping. So DNS can provide both the mapping for example to find the IP addresses of geeksforgeeks.org then we have to typ</a:t>
            </a:r>
            <a:endParaRPr sz="2100">
              <a:latin typeface="Arial"/>
              <a:ea typeface="Arial"/>
              <a:cs typeface="Arial"/>
              <a:sym typeface="Arial"/>
            </a:endParaRPr>
          </a:p>
          <a:p>
            <a:pPr indent="0" lvl="0" marL="0" rtl="0" algn="l">
              <a:spcBef>
                <a:spcPts val="120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g2943d492c84_0_5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Working of DNS</a:t>
            </a:r>
            <a:endParaRPr/>
          </a:p>
        </p:txBody>
      </p:sp>
      <p:sp>
        <p:nvSpPr>
          <p:cNvPr id="190" name="Google Shape;190;g2943d492c84_0_5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just">
              <a:lnSpc>
                <a:spcPct val="115000"/>
              </a:lnSpc>
              <a:spcBef>
                <a:spcPts val="0"/>
              </a:spcBef>
              <a:spcAft>
                <a:spcPts val="0"/>
              </a:spcAft>
              <a:buClr>
                <a:schemeClr val="dk1"/>
              </a:buClr>
              <a:buSzPts val="1100"/>
              <a:buFont typeface="Arial"/>
              <a:buNone/>
            </a:pPr>
            <a:r>
              <a:rPr b="1" i="1" lang="en-IN">
                <a:latin typeface="Times New Roman"/>
                <a:ea typeface="Times New Roman"/>
                <a:cs typeface="Times New Roman"/>
                <a:sym typeface="Times New Roman"/>
              </a:rPr>
              <a:t>Mapping a name to an address or an address to a name is called name-address resolution.</a:t>
            </a:r>
            <a:endParaRPr b="1" i="1">
              <a:latin typeface="Times New Roman"/>
              <a:ea typeface="Times New Roman"/>
              <a:cs typeface="Times New Roman"/>
              <a:sym typeface="Times New Roman"/>
            </a:endParaRPr>
          </a:p>
          <a:p>
            <a:pPr indent="0" lvl="0" marL="0" rtl="0" algn="l">
              <a:spcBef>
                <a:spcPts val="100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g2943d492c84_0_92"/>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Working of DNS</a:t>
            </a:r>
            <a:endParaRPr/>
          </a:p>
        </p:txBody>
      </p:sp>
      <p:sp>
        <p:nvSpPr>
          <p:cNvPr id="196" name="Google Shape;196;g2943d492c84_0_92"/>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lnSpcReduction="20000"/>
          </a:bodyPr>
          <a:lstStyle/>
          <a:p>
            <a:pPr indent="-355600" lvl="0" marL="457200" rtl="0" algn="l">
              <a:lnSpc>
                <a:spcPct val="115000"/>
              </a:lnSpc>
              <a:spcBef>
                <a:spcPts val="1200"/>
              </a:spcBef>
              <a:spcAft>
                <a:spcPts val="0"/>
              </a:spcAft>
              <a:buSzPts val="2000"/>
              <a:buFont typeface="Times New Roman"/>
              <a:buChar char="●"/>
            </a:pPr>
            <a:r>
              <a:rPr lang="en-IN" sz="2000">
                <a:latin typeface="Times New Roman"/>
                <a:ea typeface="Times New Roman"/>
                <a:cs typeface="Times New Roman"/>
                <a:sym typeface="Times New Roman"/>
              </a:rPr>
              <a:t>DNS is a client/server network communication protocol. DNS clients send requests to the. server while DNS servers send responses to the client.</a:t>
            </a:r>
            <a:endParaRPr sz="2000">
              <a:latin typeface="Times New Roman"/>
              <a:ea typeface="Times New Roman"/>
              <a:cs typeface="Times New Roman"/>
              <a:sym typeface="Times New Roman"/>
            </a:endParaRPr>
          </a:p>
          <a:p>
            <a:pPr indent="-355600" lvl="0" marL="457200" rtl="0" algn="l">
              <a:lnSpc>
                <a:spcPct val="115000"/>
              </a:lnSpc>
              <a:spcBef>
                <a:spcPts val="0"/>
              </a:spcBef>
              <a:spcAft>
                <a:spcPts val="0"/>
              </a:spcAft>
              <a:buSzPts val="2000"/>
              <a:buFont typeface="Times New Roman"/>
              <a:buChar char="●"/>
            </a:pPr>
            <a:r>
              <a:rPr lang="en-IN" sz="2000">
                <a:latin typeface="Times New Roman"/>
                <a:ea typeface="Times New Roman"/>
                <a:cs typeface="Times New Roman"/>
                <a:sym typeface="Times New Roman"/>
              </a:rPr>
              <a:t>Client requests contain a name which is converted into an IP address known as a forward DNS lookups while requests containing an IP address which is converted into a name known as reverse DNS lookups.</a:t>
            </a:r>
            <a:endParaRPr sz="2000">
              <a:latin typeface="Times New Roman"/>
              <a:ea typeface="Times New Roman"/>
              <a:cs typeface="Times New Roman"/>
              <a:sym typeface="Times New Roman"/>
            </a:endParaRPr>
          </a:p>
          <a:p>
            <a:pPr indent="-355600" lvl="0" marL="457200" rtl="0" algn="l">
              <a:lnSpc>
                <a:spcPct val="115000"/>
              </a:lnSpc>
              <a:spcBef>
                <a:spcPts val="0"/>
              </a:spcBef>
              <a:spcAft>
                <a:spcPts val="0"/>
              </a:spcAft>
              <a:buSzPts val="2000"/>
              <a:buFont typeface="Times New Roman"/>
              <a:buChar char="●"/>
            </a:pPr>
            <a:r>
              <a:rPr lang="en-IN" sz="2000">
                <a:latin typeface="Times New Roman"/>
                <a:ea typeface="Times New Roman"/>
                <a:cs typeface="Times New Roman"/>
                <a:sym typeface="Times New Roman"/>
              </a:rPr>
              <a:t>DNS implements a distributed database to store the name of all the hosts available on the internet.</a:t>
            </a:r>
            <a:endParaRPr sz="2000">
              <a:latin typeface="Times New Roman"/>
              <a:ea typeface="Times New Roman"/>
              <a:cs typeface="Times New Roman"/>
              <a:sym typeface="Times New Roman"/>
            </a:endParaRPr>
          </a:p>
          <a:p>
            <a:pPr indent="-355600" lvl="0" marL="457200" rtl="0" algn="l">
              <a:lnSpc>
                <a:spcPct val="115000"/>
              </a:lnSpc>
              <a:spcBef>
                <a:spcPts val="0"/>
              </a:spcBef>
              <a:spcAft>
                <a:spcPts val="0"/>
              </a:spcAft>
              <a:buSzPts val="2000"/>
              <a:buChar char="●"/>
            </a:pPr>
            <a:r>
              <a:rPr lang="en-IN" sz="2000">
                <a:latin typeface="Times New Roman"/>
                <a:ea typeface="Times New Roman"/>
                <a:cs typeface="Times New Roman"/>
                <a:sym typeface="Times New Roman"/>
              </a:rPr>
              <a:t>If a client like a web browser sends a request containing a hostname, then a piece of software such as </a:t>
            </a:r>
            <a:r>
              <a:rPr b="1" lang="en-IN" sz="2000">
                <a:latin typeface="Times New Roman"/>
                <a:ea typeface="Times New Roman"/>
                <a:cs typeface="Times New Roman"/>
                <a:sym typeface="Times New Roman"/>
              </a:rPr>
              <a:t>DNS resolver</a:t>
            </a:r>
            <a:r>
              <a:rPr lang="en-IN" sz="2000">
                <a:latin typeface="Times New Roman"/>
                <a:ea typeface="Times New Roman"/>
                <a:cs typeface="Times New Roman"/>
                <a:sym typeface="Times New Roman"/>
              </a:rPr>
              <a:t> sends a request to the DNS server to obtain the IP address of a hostname. If DNS server does not contain the IP address associated with a hostname, then it forwards the request to another DNS server. If IP address has arrived at the resolver, which in turn completes the request over the internet protocol.</a:t>
            </a:r>
            <a:endParaRPr sz="2000">
              <a:latin typeface="Times New Roman"/>
              <a:ea typeface="Times New Roman"/>
              <a:cs typeface="Times New Roman"/>
              <a:sym typeface="Times New Roman"/>
            </a:endParaRPr>
          </a:p>
          <a:p>
            <a:pPr indent="0" lvl="0" marL="0" rtl="0" algn="l">
              <a:spcBef>
                <a:spcPts val="120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g2943d492c84_0_98"/>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t/>
            </a:r>
            <a:endParaRPr/>
          </a:p>
        </p:txBody>
      </p:sp>
      <p:sp>
        <p:nvSpPr>
          <p:cNvPr id="202" name="Google Shape;202;g2943d492c84_0_98"/>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IN"/>
              <a:t>Thank You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Application Layer</a:t>
            </a:r>
            <a:endParaRPr/>
          </a:p>
        </p:txBody>
      </p:sp>
      <p:pic>
        <p:nvPicPr>
          <p:cNvPr descr="Application Layer in OSI Model - javatpoint" id="91" name="Google Shape;91;p2"/>
          <p:cNvPicPr preferRelativeResize="0"/>
          <p:nvPr>
            <p:ph idx="1" type="body"/>
          </p:nvPr>
        </p:nvPicPr>
        <p:blipFill rotWithShape="1">
          <a:blip r:embed="rId3">
            <a:alphaModFix/>
          </a:blip>
          <a:srcRect b="0" l="0" r="0" t="0"/>
          <a:stretch/>
        </p:blipFill>
        <p:spPr>
          <a:xfrm>
            <a:off x="3238500" y="2096294"/>
            <a:ext cx="5715000" cy="3810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Application Layer</a:t>
            </a:r>
            <a:endParaRPr/>
          </a:p>
        </p:txBody>
      </p:sp>
      <p:sp>
        <p:nvSpPr>
          <p:cNvPr id="97" name="Google Shape;97;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pic>
        <p:nvPicPr>
          <p:cNvPr descr="What is the OSI Model? | Cloudflare" id="98" name="Google Shape;98;p3"/>
          <p:cNvPicPr preferRelativeResize="0"/>
          <p:nvPr/>
        </p:nvPicPr>
        <p:blipFill rotWithShape="1">
          <a:blip r:embed="rId3">
            <a:alphaModFix/>
          </a:blip>
          <a:srcRect b="0" l="0" r="0" t="0"/>
          <a:stretch/>
        </p:blipFill>
        <p:spPr>
          <a:xfrm>
            <a:off x="1251857" y="2235200"/>
            <a:ext cx="9688286" cy="353218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Application Layer protocols</a:t>
            </a:r>
            <a:endParaRPr/>
          </a:p>
        </p:txBody>
      </p:sp>
      <p:sp>
        <p:nvSpPr>
          <p:cNvPr id="104" name="Google Shape;104;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IN"/>
              <a:t>SMTP</a:t>
            </a:r>
            <a:endParaRPr/>
          </a:p>
          <a:p>
            <a:pPr indent="-228600" lvl="0" marL="228600" rtl="0" algn="l">
              <a:lnSpc>
                <a:spcPct val="90000"/>
              </a:lnSpc>
              <a:spcBef>
                <a:spcPts val="1000"/>
              </a:spcBef>
              <a:spcAft>
                <a:spcPts val="0"/>
              </a:spcAft>
              <a:buClr>
                <a:schemeClr val="dk1"/>
              </a:buClr>
              <a:buSzPts val="2800"/>
              <a:buChar char="•"/>
            </a:pPr>
            <a:r>
              <a:rPr lang="en-IN"/>
              <a:t>HTTP</a:t>
            </a:r>
            <a:endParaRPr/>
          </a:p>
          <a:p>
            <a:pPr indent="-228600" lvl="0" marL="228600" rtl="0" algn="l">
              <a:lnSpc>
                <a:spcPct val="90000"/>
              </a:lnSpc>
              <a:spcBef>
                <a:spcPts val="1000"/>
              </a:spcBef>
              <a:spcAft>
                <a:spcPts val="0"/>
              </a:spcAft>
              <a:buClr>
                <a:schemeClr val="dk1"/>
              </a:buClr>
              <a:buSzPts val="2800"/>
              <a:buChar char="•"/>
            </a:pPr>
            <a:r>
              <a:rPr lang="en-IN"/>
              <a:t>DNS</a:t>
            </a:r>
            <a:endParaRPr/>
          </a:p>
          <a:p>
            <a:pPr indent="-228600" lvl="0" marL="228600" rtl="0" algn="l">
              <a:lnSpc>
                <a:spcPct val="90000"/>
              </a:lnSpc>
              <a:spcBef>
                <a:spcPts val="1000"/>
              </a:spcBef>
              <a:spcAft>
                <a:spcPts val="0"/>
              </a:spcAft>
              <a:buClr>
                <a:schemeClr val="dk1"/>
              </a:buClr>
              <a:buSzPts val="2800"/>
              <a:buChar char="•"/>
            </a:pPr>
            <a:r>
              <a:rPr lang="en-IN"/>
              <a:t>FTP</a:t>
            </a:r>
            <a:endParaRPr/>
          </a:p>
          <a:p>
            <a:pPr indent="-228600" lvl="0" marL="228600" rtl="0" algn="l">
              <a:lnSpc>
                <a:spcPct val="90000"/>
              </a:lnSpc>
              <a:spcBef>
                <a:spcPts val="1000"/>
              </a:spcBef>
              <a:spcAft>
                <a:spcPts val="0"/>
              </a:spcAft>
              <a:buClr>
                <a:schemeClr val="dk1"/>
              </a:buClr>
              <a:buSzPts val="2800"/>
              <a:buChar char="•"/>
            </a:pPr>
            <a:r>
              <a:rPr lang="en-IN"/>
              <a:t>TELNET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g2943d492c84_0_7"/>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DNS</a:t>
            </a:r>
            <a:endParaRPr/>
          </a:p>
        </p:txBody>
      </p:sp>
      <p:sp>
        <p:nvSpPr>
          <p:cNvPr id="110" name="Google Shape;110;g2943d492c84_0_7"/>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pic>
        <p:nvPicPr>
          <p:cNvPr descr="DNS (Domain Name System)" id="111" name="Google Shape;111;g2943d492c84_0_7"/>
          <p:cNvPicPr preferRelativeResize="0"/>
          <p:nvPr/>
        </p:nvPicPr>
        <p:blipFill>
          <a:blip r:embed="rId3">
            <a:alphaModFix/>
          </a:blip>
          <a:stretch>
            <a:fillRect/>
          </a:stretch>
        </p:blipFill>
        <p:spPr>
          <a:xfrm>
            <a:off x="1252175" y="1825625"/>
            <a:ext cx="9092625" cy="40306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g2943d492c84_0_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Namespace</a:t>
            </a:r>
            <a:endParaRPr/>
          </a:p>
        </p:txBody>
      </p:sp>
      <p:sp>
        <p:nvSpPr>
          <p:cNvPr id="117" name="Google Shape;117;g2943d492c84_0_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just">
              <a:lnSpc>
                <a:spcPct val="115000"/>
              </a:lnSpc>
              <a:spcBef>
                <a:spcPts val="0"/>
              </a:spcBef>
              <a:spcAft>
                <a:spcPts val="0"/>
              </a:spcAft>
              <a:buNone/>
            </a:pPr>
            <a:r>
              <a:rPr b="1" i="1" lang="en-IN">
                <a:latin typeface="Times New Roman"/>
                <a:ea typeface="Times New Roman"/>
                <a:cs typeface="Times New Roman"/>
                <a:sym typeface="Times New Roman"/>
              </a:rPr>
              <a:t>To be unambiguous, the names assigned to machines must be carefully selected from a name space with complete control over the binding between the names and IP addresses.</a:t>
            </a:r>
            <a:endParaRPr b="1" i="1">
              <a:latin typeface="Times New Roman"/>
              <a:ea typeface="Times New Roman"/>
              <a:cs typeface="Times New Roman"/>
              <a:sym typeface="Times New Roman"/>
            </a:endParaRPr>
          </a:p>
          <a:p>
            <a:pPr indent="0" lvl="0" marL="0" rtl="0" algn="just">
              <a:lnSpc>
                <a:spcPct val="115000"/>
              </a:lnSpc>
              <a:spcBef>
                <a:spcPts val="0"/>
              </a:spcBef>
              <a:spcAft>
                <a:spcPts val="0"/>
              </a:spcAft>
              <a:buNone/>
            </a:pPr>
            <a:r>
              <a:t/>
            </a:r>
            <a:endParaRPr b="1" i="1">
              <a:latin typeface="Times New Roman"/>
              <a:ea typeface="Times New Roman"/>
              <a:cs typeface="Times New Roman"/>
              <a:sym typeface="Times New Roman"/>
            </a:endParaRPr>
          </a:p>
          <a:p>
            <a:pPr indent="0" lvl="0" marL="0" rtl="0" algn="just">
              <a:lnSpc>
                <a:spcPct val="115000"/>
              </a:lnSpc>
              <a:spcBef>
                <a:spcPts val="0"/>
              </a:spcBef>
              <a:spcAft>
                <a:spcPts val="0"/>
              </a:spcAft>
              <a:buNone/>
            </a:pPr>
            <a:r>
              <a:rPr b="1" i="1" lang="en-IN">
                <a:latin typeface="Times New Roman"/>
                <a:ea typeface="Times New Roman"/>
                <a:cs typeface="Times New Roman"/>
                <a:sym typeface="Times New Roman"/>
              </a:rPr>
              <a:t>Types </a:t>
            </a:r>
            <a:endParaRPr b="1" i="1">
              <a:latin typeface="Times New Roman"/>
              <a:ea typeface="Times New Roman"/>
              <a:cs typeface="Times New Roman"/>
              <a:sym typeface="Times New Roman"/>
            </a:endParaRPr>
          </a:p>
          <a:p>
            <a:pPr indent="0" lvl="0" marL="0" rtl="0" algn="just">
              <a:lnSpc>
                <a:spcPct val="115000"/>
              </a:lnSpc>
              <a:spcBef>
                <a:spcPts val="0"/>
              </a:spcBef>
              <a:spcAft>
                <a:spcPts val="0"/>
              </a:spcAft>
              <a:buNone/>
            </a:pPr>
            <a:r>
              <a:rPr b="1" i="1" lang="en-IN">
                <a:latin typeface="Times New Roman"/>
                <a:ea typeface="Times New Roman"/>
                <a:cs typeface="Times New Roman"/>
                <a:sym typeface="Times New Roman"/>
              </a:rPr>
              <a:t>i.Flat namespace</a:t>
            </a:r>
            <a:endParaRPr b="1" i="1">
              <a:latin typeface="Times New Roman"/>
              <a:ea typeface="Times New Roman"/>
              <a:cs typeface="Times New Roman"/>
              <a:sym typeface="Times New Roman"/>
            </a:endParaRPr>
          </a:p>
          <a:p>
            <a:pPr indent="0" lvl="0" marL="0" rtl="0" algn="just">
              <a:lnSpc>
                <a:spcPct val="115000"/>
              </a:lnSpc>
              <a:spcBef>
                <a:spcPts val="0"/>
              </a:spcBef>
              <a:spcAft>
                <a:spcPts val="0"/>
              </a:spcAft>
              <a:buClr>
                <a:schemeClr val="dk1"/>
              </a:buClr>
              <a:buSzPts val="1100"/>
              <a:buFont typeface="Arial"/>
              <a:buNone/>
            </a:pPr>
            <a:r>
              <a:rPr b="1" i="1" lang="en-IN">
                <a:latin typeface="Times New Roman"/>
                <a:ea typeface="Times New Roman"/>
                <a:cs typeface="Times New Roman"/>
                <a:sym typeface="Times New Roman"/>
              </a:rPr>
              <a:t>ii.Hierarchical namespace</a:t>
            </a:r>
            <a:endParaRPr b="1" i="1">
              <a:latin typeface="Times New Roman"/>
              <a:ea typeface="Times New Roman"/>
              <a:cs typeface="Times New Roman"/>
              <a:sym typeface="Times New Roman"/>
            </a:endParaRPr>
          </a:p>
          <a:p>
            <a:pPr indent="0" lvl="0" marL="0" rtl="0" algn="l">
              <a:spcBef>
                <a:spcPts val="100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g2943d492c84_0_55"/>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Hierarchical namespace</a:t>
            </a:r>
            <a:endParaRPr/>
          </a:p>
        </p:txBody>
      </p:sp>
      <p:sp>
        <p:nvSpPr>
          <p:cNvPr id="123" name="Google Shape;123;g2943d492c84_0_55"/>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just">
              <a:lnSpc>
                <a:spcPct val="115000"/>
              </a:lnSpc>
              <a:spcBef>
                <a:spcPts val="0"/>
              </a:spcBef>
              <a:spcAft>
                <a:spcPts val="0"/>
              </a:spcAft>
              <a:buClr>
                <a:schemeClr val="dk1"/>
              </a:buClr>
              <a:buSzPts val="1100"/>
              <a:buFont typeface="Arial"/>
              <a:buNone/>
            </a:pPr>
            <a:r>
              <a:rPr b="1" i="1" lang="en-IN">
                <a:latin typeface="Times New Roman"/>
                <a:ea typeface="Times New Roman"/>
                <a:cs typeface="Times New Roman"/>
                <a:sym typeface="Times New Roman"/>
              </a:rPr>
              <a:t>To have a hierarchical name space, a domain name space was designed. In this design the names are defined in an inverted-tree structure with the root at the top. The tree can have only 128 levels: level 0 (root) to level 127.</a:t>
            </a:r>
            <a:endParaRPr b="1" i="1">
              <a:latin typeface="Times New Roman"/>
              <a:ea typeface="Times New Roman"/>
              <a:cs typeface="Times New Roman"/>
              <a:sym typeface="Times New Roman"/>
            </a:endParaRPr>
          </a:p>
          <a:p>
            <a:pPr indent="0" lvl="0" marL="0" rtl="0" algn="l">
              <a:spcBef>
                <a:spcPts val="100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g2943d492c84_0_62"/>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Domain name Space</a:t>
            </a:r>
            <a:endParaRPr/>
          </a:p>
        </p:txBody>
      </p:sp>
      <p:sp>
        <p:nvSpPr>
          <p:cNvPr id="129" name="Google Shape;129;g2943d492c84_0_62"/>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pic>
        <p:nvPicPr>
          <p:cNvPr id="130" name="Google Shape;130;g2943d492c84_0_62"/>
          <p:cNvPicPr preferRelativeResize="0"/>
          <p:nvPr/>
        </p:nvPicPr>
        <p:blipFill>
          <a:blip r:embed="rId3">
            <a:alphaModFix/>
          </a:blip>
          <a:stretch>
            <a:fillRect/>
          </a:stretch>
        </p:blipFill>
        <p:spPr>
          <a:xfrm>
            <a:off x="1977775" y="2153238"/>
            <a:ext cx="7620000" cy="35147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g2943d492c84_0_68"/>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DNS</a:t>
            </a:r>
            <a:endParaRPr/>
          </a:p>
        </p:txBody>
      </p:sp>
      <p:sp>
        <p:nvSpPr>
          <p:cNvPr id="136" name="Google Shape;136;g2943d492c84_0_68"/>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pic>
        <p:nvPicPr>
          <p:cNvPr id="137" name="Google Shape;137;g2943d492c84_0_68"/>
          <p:cNvPicPr preferRelativeResize="0"/>
          <p:nvPr/>
        </p:nvPicPr>
        <p:blipFill>
          <a:blip r:embed="rId3">
            <a:alphaModFix/>
          </a:blip>
          <a:stretch>
            <a:fillRect/>
          </a:stretch>
        </p:blipFill>
        <p:spPr>
          <a:xfrm>
            <a:off x="963200" y="2523600"/>
            <a:ext cx="8323675" cy="3239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2023-10-24T16:38:18Z</dcterms:created>
  <dc:creator>Yamunathangam D</dc:creator>
</cp:coreProperties>
</file>